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8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DEE9E-3EB2-47E4-9B59-21854F3A00B5}" type="datetimeFigureOut">
              <a:rPr lang="en-US" smtClean="0"/>
              <a:t>9/19/2010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B5F57-6FD5-4ECA-8392-1354718F39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DEE9E-3EB2-47E4-9B59-21854F3A00B5}" type="datetimeFigureOut">
              <a:rPr lang="en-US" smtClean="0"/>
              <a:t>9/19/2010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B5F57-6FD5-4ECA-8392-1354718F39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DEE9E-3EB2-47E4-9B59-21854F3A00B5}" type="datetimeFigureOut">
              <a:rPr lang="en-US" smtClean="0"/>
              <a:t>9/19/2010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B5F57-6FD5-4ECA-8392-1354718F39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DEE9E-3EB2-47E4-9B59-21854F3A00B5}" type="datetimeFigureOut">
              <a:rPr lang="en-US" smtClean="0"/>
              <a:t>9/19/2010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B5F57-6FD5-4ECA-8392-1354718F39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DEE9E-3EB2-47E4-9B59-21854F3A00B5}" type="datetimeFigureOut">
              <a:rPr lang="en-US" smtClean="0"/>
              <a:t>9/19/2010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B5F57-6FD5-4ECA-8392-1354718F39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DEE9E-3EB2-47E4-9B59-21854F3A00B5}" type="datetimeFigureOut">
              <a:rPr lang="en-US" smtClean="0"/>
              <a:t>9/19/2010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B5F57-6FD5-4ECA-8392-1354718F39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DEE9E-3EB2-47E4-9B59-21854F3A00B5}" type="datetimeFigureOut">
              <a:rPr lang="en-US" smtClean="0"/>
              <a:t>9/19/2010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B5F57-6FD5-4ECA-8392-1354718F39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DEE9E-3EB2-47E4-9B59-21854F3A00B5}" type="datetimeFigureOut">
              <a:rPr lang="en-US" smtClean="0"/>
              <a:t>9/19/2010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B5F57-6FD5-4ECA-8392-1354718F39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DEE9E-3EB2-47E4-9B59-21854F3A00B5}" type="datetimeFigureOut">
              <a:rPr lang="en-US" smtClean="0"/>
              <a:t>9/19/2010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B5F57-6FD5-4ECA-8392-1354718F39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DEE9E-3EB2-47E4-9B59-21854F3A00B5}" type="datetimeFigureOut">
              <a:rPr lang="en-US" smtClean="0"/>
              <a:t>9/19/2010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B5F57-6FD5-4ECA-8392-1354718F39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DEE9E-3EB2-47E4-9B59-21854F3A00B5}" type="datetimeFigureOut">
              <a:rPr lang="en-US" smtClean="0"/>
              <a:t>9/19/2010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B5F57-6FD5-4ECA-8392-1354718F39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DEE9E-3EB2-47E4-9B59-21854F3A00B5}" type="datetimeFigureOut">
              <a:rPr lang="en-US" smtClean="0"/>
              <a:t>9/19/2010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B5F57-6FD5-4ECA-8392-1354718F39A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302" y="257450"/>
            <a:ext cx="2581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Book Antiqua" pitchFamily="18" charset="0"/>
              </a:rPr>
              <a:t>H4B - </a:t>
            </a:r>
            <a:r>
              <a:rPr lang="en-US" dirty="0" err="1" smtClean="0">
                <a:latin typeface="Book Antiqua" pitchFamily="18" charset="0"/>
              </a:rPr>
              <a:t>Maatschappijleer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18905" y="263016"/>
            <a:ext cx="2802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Book Antiqua" pitchFamily="18" charset="0"/>
              </a:rPr>
              <a:t>H1 - § </a:t>
            </a:r>
            <a:r>
              <a:rPr lang="en-US" dirty="0" smtClean="0">
                <a:latin typeface="Book Antiqua" pitchFamily="18" charset="0"/>
              </a:rPr>
              <a:t>3 </a:t>
            </a:r>
            <a:r>
              <a:rPr lang="en-US" dirty="0" smtClean="0">
                <a:latin typeface="Book Antiqua" pitchFamily="18" charset="0"/>
              </a:rPr>
              <a:t>– </a:t>
            </a:r>
            <a:r>
              <a:rPr lang="en-US" dirty="0" err="1" smtClean="0">
                <a:latin typeface="Book Antiqua" pitchFamily="18" charset="0"/>
              </a:rPr>
              <a:t>Analyseschema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8055010" y="257450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>
                <a:latin typeface="Book Antiqua" pitchFamily="18" charset="0"/>
              </a:rPr>
              <a:t>Week </a:t>
            </a:r>
            <a:r>
              <a:rPr lang="en-US" dirty="0" smtClean="0">
                <a:latin typeface="Book Antiqua" pitchFamily="18" charset="0"/>
              </a:rPr>
              <a:t>38</a:t>
            </a:r>
            <a:endParaRPr lang="en-US" dirty="0">
              <a:latin typeface="Book Antiqua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689498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9"/>
          <p:cNvSpPr txBox="1"/>
          <p:nvPr/>
        </p:nvSpPr>
        <p:spPr>
          <a:xfrm>
            <a:off x="35496" y="1337570"/>
            <a:ext cx="8778365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err="1" smtClean="0">
                <a:latin typeface="Book Antiqua" pitchFamily="18" charset="0"/>
              </a:rPr>
              <a:t>Opdracht</a:t>
            </a:r>
            <a:r>
              <a:rPr lang="en-US" sz="1600" dirty="0" smtClean="0">
                <a:latin typeface="Book Antiqua" pitchFamily="18" charset="0"/>
              </a:rPr>
              <a:t>:</a:t>
            </a:r>
          </a:p>
          <a:p>
            <a:endParaRPr lang="en-US" sz="1600" dirty="0" smtClean="0">
              <a:latin typeface="Book Antiqua" pitchFamily="18" charset="0"/>
            </a:endParaRPr>
          </a:p>
          <a:p>
            <a:r>
              <a:rPr lang="en-US" sz="1600" dirty="0" err="1" smtClean="0">
                <a:latin typeface="Book Antiqua" pitchFamily="18" charset="0"/>
              </a:rPr>
              <a:t>Werk</a:t>
            </a:r>
            <a:r>
              <a:rPr lang="en-US" sz="1600" dirty="0" smtClean="0">
                <a:latin typeface="Book Antiqua" pitchFamily="18" charset="0"/>
              </a:rPr>
              <a:t> het </a:t>
            </a:r>
            <a:r>
              <a:rPr lang="en-US" sz="1600" dirty="0" err="1" smtClean="0">
                <a:latin typeface="Book Antiqua" pitchFamily="18" charset="0"/>
              </a:rPr>
              <a:t>analyseschema</a:t>
            </a:r>
            <a:r>
              <a:rPr lang="en-US" sz="1600" dirty="0" smtClean="0">
                <a:latin typeface="Book Antiqua" pitchFamily="18" charset="0"/>
              </a:rPr>
              <a:t> (</a:t>
            </a:r>
            <a:r>
              <a:rPr lang="en-US" sz="1600" dirty="0" err="1" smtClean="0">
                <a:latin typeface="Book Antiqua" pitchFamily="18" charset="0"/>
              </a:rPr>
              <a:t>blz</a:t>
            </a:r>
            <a:r>
              <a:rPr lang="en-US" sz="1600" dirty="0" smtClean="0">
                <a:latin typeface="Book Antiqua" pitchFamily="18" charset="0"/>
              </a:rPr>
              <a:t>. 16-17) </a:t>
            </a:r>
            <a:r>
              <a:rPr lang="en-US" sz="1600" dirty="0" err="1" smtClean="0">
                <a:latin typeface="Book Antiqua" pitchFamily="18" charset="0"/>
              </a:rPr>
              <a:t>verder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uit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aan</a:t>
            </a:r>
            <a:r>
              <a:rPr lang="en-US" sz="1600" dirty="0" smtClean="0">
                <a:latin typeface="Book Antiqua" pitchFamily="18" charset="0"/>
              </a:rPr>
              <a:t> de hand van het </a:t>
            </a:r>
            <a:r>
              <a:rPr lang="nl-NL" sz="1600" dirty="0" smtClean="0">
                <a:latin typeface="Book Antiqua" pitchFamily="18" charset="0"/>
              </a:rPr>
              <a:t>maatschappelijk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nl-NL" sz="1600" dirty="0" smtClean="0">
                <a:latin typeface="Book Antiqua" pitchFamily="18" charset="0"/>
              </a:rPr>
              <a:t>probleem</a:t>
            </a:r>
          </a:p>
          <a:p>
            <a:r>
              <a:rPr lang="en-US" sz="1600" dirty="0" smtClean="0">
                <a:latin typeface="Book Antiqua" pitchFamily="18" charset="0"/>
              </a:rPr>
              <a:t>Alcohol en drugs: </a:t>
            </a:r>
            <a:r>
              <a:rPr lang="en-US" sz="1600" dirty="0" err="1" smtClean="0">
                <a:latin typeface="Book Antiqua" pitchFamily="18" charset="0"/>
              </a:rPr>
              <a:t>moeten</a:t>
            </a:r>
            <a:r>
              <a:rPr lang="en-US" sz="1600" dirty="0" smtClean="0">
                <a:latin typeface="Book Antiqua" pitchFamily="18" charset="0"/>
              </a:rPr>
              <a:t> we </a:t>
            </a:r>
            <a:r>
              <a:rPr lang="en-US" sz="1600" dirty="0" err="1" smtClean="0">
                <a:latin typeface="Book Antiqua" pitchFamily="18" charset="0"/>
              </a:rPr>
              <a:t>ze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toestaan</a:t>
            </a:r>
            <a:r>
              <a:rPr lang="en-US" sz="1600" dirty="0" smtClean="0">
                <a:latin typeface="Book Antiqua" pitchFamily="18" charset="0"/>
              </a:rPr>
              <a:t> of </a:t>
            </a:r>
            <a:r>
              <a:rPr lang="en-US" sz="1600" dirty="0" err="1" smtClean="0">
                <a:latin typeface="Book Antiqua" pitchFamily="18" charset="0"/>
              </a:rPr>
              <a:t>verbieden</a:t>
            </a:r>
            <a:r>
              <a:rPr lang="en-US" sz="1600" dirty="0" smtClean="0">
                <a:latin typeface="Book Antiqua" pitchFamily="18" charset="0"/>
              </a:rPr>
              <a:t>? (</a:t>
            </a:r>
            <a:r>
              <a:rPr lang="en-US" sz="1600" dirty="0" err="1" smtClean="0">
                <a:latin typeface="Book Antiqua" pitchFamily="18" charset="0"/>
              </a:rPr>
              <a:t>blz</a:t>
            </a:r>
            <a:r>
              <a:rPr lang="en-US" sz="1600" dirty="0" smtClean="0">
                <a:latin typeface="Book Antiqua" pitchFamily="18" charset="0"/>
              </a:rPr>
              <a:t>. 22-23)</a:t>
            </a:r>
          </a:p>
          <a:p>
            <a:endParaRPr lang="en-US" sz="1600" dirty="0" smtClean="0">
              <a:latin typeface="Book Antiqua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600" dirty="0" err="1" smtClean="0">
                <a:latin typeface="Book Antiqua" pitchFamily="18" charset="0"/>
              </a:rPr>
              <a:t>Iedere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groep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werkt</a:t>
            </a:r>
            <a:r>
              <a:rPr lang="en-US" sz="1600" dirty="0" smtClean="0">
                <a:latin typeface="Book Antiqua" pitchFamily="18" charset="0"/>
              </a:rPr>
              <a:t> 1 </a:t>
            </a:r>
            <a:r>
              <a:rPr lang="en-US" sz="1600" dirty="0" err="1" smtClean="0">
                <a:latin typeface="Book Antiqua" pitchFamily="18" charset="0"/>
              </a:rPr>
              <a:t>stap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uit</a:t>
            </a:r>
            <a:r>
              <a:rPr lang="en-US" sz="1600" dirty="0" smtClean="0">
                <a:latin typeface="Book Antiqua" pitchFamily="18" charset="0"/>
              </a:rPr>
              <a:t> van het </a:t>
            </a:r>
            <a:r>
              <a:rPr lang="en-US" sz="1600" dirty="0" err="1" smtClean="0">
                <a:latin typeface="Book Antiqua" pitchFamily="18" charset="0"/>
              </a:rPr>
              <a:t>analyseschema</a:t>
            </a:r>
            <a:r>
              <a:rPr lang="en-US" sz="1600" dirty="0" smtClean="0">
                <a:latin typeface="Book Antiqua" pitchFamily="18" charset="0"/>
              </a:rPr>
              <a:t> over alcohol en drugs</a:t>
            </a:r>
          </a:p>
          <a:p>
            <a:pPr>
              <a:buFont typeface="Arial" pitchFamily="34" charset="0"/>
              <a:buChar char="•"/>
            </a:pPr>
            <a:endParaRPr lang="en-US" sz="1600" dirty="0" smtClean="0">
              <a:latin typeface="Book Antiqua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600" dirty="0" err="1" smtClean="0">
                <a:latin typeface="Book Antiqua" pitchFamily="18" charset="0"/>
              </a:rPr>
              <a:t>Iedere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groep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presenteert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haar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bevindingen</a:t>
            </a:r>
            <a:r>
              <a:rPr lang="en-US" sz="1600" dirty="0" smtClean="0">
                <a:latin typeface="Book Antiqua" pitchFamily="18" charset="0"/>
              </a:rPr>
              <a:t> in </a:t>
            </a:r>
            <a:r>
              <a:rPr lang="en-US" sz="1600" dirty="0" err="1" smtClean="0">
                <a:latin typeface="Book Antiqua" pitchFamily="18" charset="0"/>
              </a:rPr>
              <a:t>ongeveer</a:t>
            </a:r>
            <a:r>
              <a:rPr lang="en-US" sz="1600" dirty="0" smtClean="0">
                <a:latin typeface="Book Antiqua" pitchFamily="18" charset="0"/>
              </a:rPr>
              <a:t> 5 tot </a:t>
            </a:r>
            <a:r>
              <a:rPr lang="en-US" sz="1600" dirty="0" err="1" smtClean="0">
                <a:latin typeface="Book Antiqua" pitchFamily="18" charset="0"/>
              </a:rPr>
              <a:t>maximaal</a:t>
            </a:r>
            <a:r>
              <a:rPr lang="en-US" sz="1600" dirty="0" smtClean="0">
                <a:latin typeface="Book Antiqua" pitchFamily="18" charset="0"/>
              </a:rPr>
              <a:t> 10 </a:t>
            </a:r>
            <a:r>
              <a:rPr lang="en-US" sz="1600" dirty="0" err="1" smtClean="0">
                <a:latin typeface="Book Antiqua" pitchFamily="18" charset="0"/>
              </a:rPr>
              <a:t>minuten</a:t>
            </a:r>
            <a:endParaRPr lang="en-US" sz="1600" dirty="0" smtClean="0">
              <a:latin typeface="Book Antiqua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1600" dirty="0" smtClean="0">
              <a:latin typeface="Book Antiqua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1600" dirty="0" err="1" smtClean="0">
                <a:latin typeface="Book Antiqua" pitchFamily="18" charset="0"/>
              </a:rPr>
              <a:t>Behandelde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begrippen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worden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uitgelegd</a:t>
            </a:r>
            <a:r>
              <a:rPr lang="en-US" sz="1600" dirty="0" smtClean="0">
                <a:latin typeface="Book Antiqua" pitchFamily="18" charset="0"/>
              </a:rPr>
              <a:t>.</a:t>
            </a:r>
            <a:endParaRPr lang="en-US" sz="1600" dirty="0" smtClean="0">
              <a:latin typeface="Book Antiqua" pitchFamily="18" charset="0"/>
            </a:endParaRPr>
          </a:p>
          <a:p>
            <a:endParaRPr lang="en-US" sz="1600" dirty="0" smtClean="0">
              <a:latin typeface="Book Antiqua" pitchFamily="18" charset="0"/>
            </a:endParaRPr>
          </a:p>
          <a:p>
            <a:endParaRPr lang="en-US" sz="16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6302" y="257450"/>
            <a:ext cx="2581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Book Antiqua" pitchFamily="18" charset="0"/>
              </a:rPr>
              <a:t>H4B - </a:t>
            </a:r>
            <a:r>
              <a:rPr lang="en-US" dirty="0" err="1" smtClean="0">
                <a:latin typeface="Book Antiqua" pitchFamily="18" charset="0"/>
              </a:rPr>
              <a:t>Maatschappijleer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18905" y="263016"/>
            <a:ext cx="2802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Book Antiqua" pitchFamily="18" charset="0"/>
              </a:rPr>
              <a:t>H1 - § </a:t>
            </a:r>
            <a:r>
              <a:rPr lang="en-US" dirty="0" smtClean="0">
                <a:latin typeface="Book Antiqua" pitchFamily="18" charset="0"/>
              </a:rPr>
              <a:t>3 </a:t>
            </a:r>
            <a:r>
              <a:rPr lang="en-US" dirty="0" smtClean="0">
                <a:latin typeface="Book Antiqua" pitchFamily="18" charset="0"/>
              </a:rPr>
              <a:t>– </a:t>
            </a:r>
            <a:r>
              <a:rPr lang="en-US" dirty="0" err="1" smtClean="0">
                <a:latin typeface="Book Antiqua" pitchFamily="18" charset="0"/>
              </a:rPr>
              <a:t>Analyseschema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5" name="TextBox 6"/>
          <p:cNvSpPr txBox="1"/>
          <p:nvPr/>
        </p:nvSpPr>
        <p:spPr>
          <a:xfrm>
            <a:off x="8055010" y="257450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>
                <a:latin typeface="Book Antiqua" pitchFamily="18" charset="0"/>
              </a:rPr>
              <a:t>Week </a:t>
            </a:r>
            <a:r>
              <a:rPr lang="en-US" dirty="0" smtClean="0">
                <a:latin typeface="Book Antiqua" pitchFamily="18" charset="0"/>
              </a:rPr>
              <a:t>38</a:t>
            </a:r>
            <a:endParaRPr lang="en-US" dirty="0">
              <a:latin typeface="Book Antiqua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689498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9"/>
          <p:cNvSpPr txBox="1"/>
          <p:nvPr/>
        </p:nvSpPr>
        <p:spPr>
          <a:xfrm>
            <a:off x="35496" y="1337570"/>
            <a:ext cx="8847294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err="1" smtClean="0">
                <a:latin typeface="Book Antiqua" pitchFamily="18" charset="0"/>
              </a:rPr>
              <a:t>Opdracht</a:t>
            </a:r>
            <a:r>
              <a:rPr lang="en-US" sz="1600" dirty="0" smtClean="0">
                <a:latin typeface="Book Antiqua" pitchFamily="18" charset="0"/>
              </a:rPr>
              <a:t>:</a:t>
            </a:r>
          </a:p>
          <a:p>
            <a:endParaRPr lang="en-US" sz="1600" dirty="0" smtClean="0">
              <a:latin typeface="Book Antiqua" pitchFamily="18" charset="0"/>
            </a:endParaRPr>
          </a:p>
          <a:p>
            <a:r>
              <a:rPr lang="en-US" sz="1600" dirty="0" err="1" smtClean="0">
                <a:latin typeface="Book Antiqua" pitchFamily="18" charset="0"/>
              </a:rPr>
              <a:t>Werk</a:t>
            </a:r>
            <a:r>
              <a:rPr lang="en-US" sz="1600" dirty="0" smtClean="0">
                <a:latin typeface="Book Antiqua" pitchFamily="18" charset="0"/>
              </a:rPr>
              <a:t> het </a:t>
            </a:r>
            <a:r>
              <a:rPr lang="en-US" sz="1600" dirty="0" err="1" smtClean="0">
                <a:latin typeface="Book Antiqua" pitchFamily="18" charset="0"/>
              </a:rPr>
              <a:t>analyseschema</a:t>
            </a:r>
            <a:r>
              <a:rPr lang="en-US" sz="1600" dirty="0" smtClean="0">
                <a:latin typeface="Book Antiqua" pitchFamily="18" charset="0"/>
              </a:rPr>
              <a:t> (</a:t>
            </a:r>
            <a:r>
              <a:rPr lang="en-US" sz="1600" dirty="0" err="1" smtClean="0">
                <a:latin typeface="Book Antiqua" pitchFamily="18" charset="0"/>
              </a:rPr>
              <a:t>blz</a:t>
            </a:r>
            <a:r>
              <a:rPr lang="en-US" sz="1600" dirty="0" smtClean="0">
                <a:latin typeface="Book Antiqua" pitchFamily="18" charset="0"/>
              </a:rPr>
              <a:t>. 16-17) </a:t>
            </a:r>
            <a:r>
              <a:rPr lang="en-US" sz="1600" dirty="0" err="1" smtClean="0">
                <a:latin typeface="Book Antiqua" pitchFamily="18" charset="0"/>
              </a:rPr>
              <a:t>verder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uit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aan</a:t>
            </a:r>
            <a:r>
              <a:rPr lang="en-US" sz="1600" dirty="0" smtClean="0">
                <a:latin typeface="Book Antiqua" pitchFamily="18" charset="0"/>
              </a:rPr>
              <a:t> de hand van het </a:t>
            </a:r>
            <a:r>
              <a:rPr lang="nl-NL" sz="1600" dirty="0" smtClean="0">
                <a:latin typeface="Book Antiqua" pitchFamily="18" charset="0"/>
              </a:rPr>
              <a:t>maatschappelijk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nl-NL" sz="1600" dirty="0" smtClean="0">
                <a:latin typeface="Book Antiqua" pitchFamily="18" charset="0"/>
              </a:rPr>
              <a:t>probleem</a:t>
            </a:r>
          </a:p>
          <a:p>
            <a:r>
              <a:rPr lang="en-US" sz="1600" dirty="0" smtClean="0">
                <a:latin typeface="Book Antiqua" pitchFamily="18" charset="0"/>
              </a:rPr>
              <a:t>Alcohol en drugs: </a:t>
            </a:r>
            <a:r>
              <a:rPr lang="en-US" sz="1600" dirty="0" err="1" smtClean="0">
                <a:latin typeface="Book Antiqua" pitchFamily="18" charset="0"/>
              </a:rPr>
              <a:t>moeten</a:t>
            </a:r>
            <a:r>
              <a:rPr lang="en-US" sz="1600" dirty="0" smtClean="0">
                <a:latin typeface="Book Antiqua" pitchFamily="18" charset="0"/>
              </a:rPr>
              <a:t> we </a:t>
            </a:r>
            <a:r>
              <a:rPr lang="en-US" sz="1600" dirty="0" err="1" smtClean="0">
                <a:latin typeface="Book Antiqua" pitchFamily="18" charset="0"/>
              </a:rPr>
              <a:t>ze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toestaan</a:t>
            </a:r>
            <a:r>
              <a:rPr lang="en-US" sz="1600" dirty="0" smtClean="0">
                <a:latin typeface="Book Antiqua" pitchFamily="18" charset="0"/>
              </a:rPr>
              <a:t> of </a:t>
            </a:r>
            <a:r>
              <a:rPr lang="en-US" sz="1600" dirty="0" err="1" smtClean="0">
                <a:latin typeface="Book Antiqua" pitchFamily="18" charset="0"/>
              </a:rPr>
              <a:t>verbieden</a:t>
            </a:r>
            <a:r>
              <a:rPr lang="en-US" sz="1600" dirty="0" smtClean="0">
                <a:latin typeface="Book Antiqua" pitchFamily="18" charset="0"/>
              </a:rPr>
              <a:t>? (</a:t>
            </a:r>
            <a:r>
              <a:rPr lang="en-US" sz="1600" dirty="0" err="1" smtClean="0">
                <a:latin typeface="Book Antiqua" pitchFamily="18" charset="0"/>
              </a:rPr>
              <a:t>blz</a:t>
            </a:r>
            <a:r>
              <a:rPr lang="en-US" sz="1600" dirty="0" smtClean="0">
                <a:latin typeface="Book Antiqua" pitchFamily="18" charset="0"/>
              </a:rPr>
              <a:t>. 22-23)</a:t>
            </a:r>
          </a:p>
          <a:p>
            <a:endParaRPr lang="en-US" sz="1600" dirty="0" smtClean="0">
              <a:latin typeface="Book Antiqua" pitchFamily="18" charset="0"/>
            </a:endParaRPr>
          </a:p>
          <a:p>
            <a:r>
              <a:rPr lang="en-US" sz="1600" dirty="0" err="1" smtClean="0">
                <a:latin typeface="Book Antiqua" pitchFamily="18" charset="0"/>
              </a:rPr>
              <a:t>Groep</a:t>
            </a:r>
            <a:r>
              <a:rPr lang="en-US" sz="1600" dirty="0" smtClean="0">
                <a:latin typeface="Book Antiqua" pitchFamily="18" charset="0"/>
              </a:rPr>
              <a:t> 1 (</a:t>
            </a:r>
            <a:r>
              <a:rPr lang="en-US" sz="1600" dirty="0" err="1" smtClean="0">
                <a:latin typeface="Book Antiqua" pitchFamily="18" charset="0"/>
              </a:rPr>
              <a:t>Mehmet</a:t>
            </a:r>
            <a:r>
              <a:rPr lang="en-US" sz="1600" dirty="0" smtClean="0">
                <a:latin typeface="Book Antiqua" pitchFamily="18" charset="0"/>
              </a:rPr>
              <a:t>, </a:t>
            </a:r>
            <a:r>
              <a:rPr lang="en-US" sz="1600" dirty="0" err="1" smtClean="0">
                <a:latin typeface="Book Antiqua" pitchFamily="18" charset="0"/>
              </a:rPr>
              <a:t>Bekir</a:t>
            </a:r>
            <a:r>
              <a:rPr lang="en-US" sz="1600" dirty="0" smtClean="0">
                <a:latin typeface="Book Antiqua" pitchFamily="18" charset="0"/>
              </a:rPr>
              <a:t>, </a:t>
            </a:r>
            <a:r>
              <a:rPr lang="en-US" sz="1600" dirty="0" err="1" smtClean="0">
                <a:latin typeface="Book Antiqua" pitchFamily="18" charset="0"/>
              </a:rPr>
              <a:t>Jeroen</a:t>
            </a:r>
            <a:r>
              <a:rPr lang="en-US" sz="1600" dirty="0" smtClean="0">
                <a:latin typeface="Book Antiqua" pitchFamily="18" charset="0"/>
              </a:rPr>
              <a:t>, Ruben en </a:t>
            </a:r>
            <a:r>
              <a:rPr lang="en-US" sz="1600" dirty="0" err="1" smtClean="0">
                <a:latin typeface="Book Antiqua" pitchFamily="18" charset="0"/>
              </a:rPr>
              <a:t>Sjoerd</a:t>
            </a:r>
            <a:r>
              <a:rPr lang="en-US" sz="1600" dirty="0" smtClean="0">
                <a:latin typeface="Book Antiqua" pitchFamily="18" charset="0"/>
              </a:rPr>
              <a:t>) – </a:t>
            </a:r>
            <a:r>
              <a:rPr lang="en-US" sz="1600" dirty="0" err="1" smtClean="0">
                <a:latin typeface="Book Antiqua" pitchFamily="18" charset="0"/>
              </a:rPr>
              <a:t>Analyseschema</a:t>
            </a:r>
            <a:r>
              <a:rPr lang="en-US" sz="1600" dirty="0" smtClean="0">
                <a:latin typeface="Book Antiqua" pitchFamily="18" charset="0"/>
              </a:rPr>
              <a:t>: </a:t>
            </a:r>
            <a:r>
              <a:rPr lang="en-US" sz="1600" dirty="0" err="1" smtClean="0">
                <a:latin typeface="Book Antiqua" pitchFamily="18" charset="0"/>
              </a:rPr>
              <a:t>Maatschappelijk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probleem</a:t>
            </a:r>
            <a:endParaRPr lang="en-US" sz="1600" dirty="0" smtClean="0">
              <a:latin typeface="Book Antiqua" pitchFamily="18" charset="0"/>
            </a:endParaRPr>
          </a:p>
          <a:p>
            <a:endParaRPr lang="en-US" sz="1600" dirty="0" smtClean="0">
              <a:latin typeface="Book Antiqua" pitchFamily="18" charset="0"/>
            </a:endParaRPr>
          </a:p>
          <a:p>
            <a:r>
              <a:rPr lang="en-US" sz="1600" dirty="0" err="1" smtClean="0">
                <a:latin typeface="Book Antiqua" pitchFamily="18" charset="0"/>
              </a:rPr>
              <a:t>Groep</a:t>
            </a:r>
            <a:r>
              <a:rPr lang="en-US" sz="1600" dirty="0" smtClean="0">
                <a:latin typeface="Book Antiqua" pitchFamily="18" charset="0"/>
              </a:rPr>
              <a:t> 2 (Bram, Denise, Nina en Serge)</a:t>
            </a:r>
            <a:r>
              <a:rPr lang="en-US" sz="1600" dirty="0" smtClean="0">
                <a:latin typeface="Book Antiqua" pitchFamily="18" charset="0"/>
              </a:rPr>
              <a:t> – </a:t>
            </a:r>
            <a:r>
              <a:rPr lang="en-US" sz="1600" dirty="0" err="1" smtClean="0">
                <a:latin typeface="Book Antiqua" pitchFamily="18" charset="0"/>
              </a:rPr>
              <a:t>Analyseschema</a:t>
            </a:r>
            <a:r>
              <a:rPr lang="en-US" sz="1600" dirty="0" smtClean="0">
                <a:latin typeface="Book Antiqua" pitchFamily="18" charset="0"/>
              </a:rPr>
              <a:t>: </a:t>
            </a:r>
            <a:r>
              <a:rPr lang="en-US" sz="1600" dirty="0" err="1" smtClean="0">
                <a:latin typeface="Book Antiqua" pitchFamily="18" charset="0"/>
              </a:rPr>
              <a:t>Belangen</a:t>
            </a:r>
            <a:endParaRPr lang="en-US" sz="1600" dirty="0" smtClean="0">
              <a:latin typeface="Book Antiqua" pitchFamily="18" charset="0"/>
            </a:endParaRPr>
          </a:p>
          <a:p>
            <a:endParaRPr lang="en-US" sz="1600" dirty="0" smtClean="0">
              <a:latin typeface="Book Antiqua" pitchFamily="18" charset="0"/>
            </a:endParaRPr>
          </a:p>
          <a:p>
            <a:r>
              <a:rPr lang="en-US" sz="1600" dirty="0" err="1" smtClean="0">
                <a:latin typeface="Book Antiqua" pitchFamily="18" charset="0"/>
              </a:rPr>
              <a:t>Groep</a:t>
            </a:r>
            <a:r>
              <a:rPr lang="en-US" sz="1600" dirty="0" smtClean="0">
                <a:latin typeface="Book Antiqua" pitchFamily="18" charset="0"/>
              </a:rPr>
              <a:t> 3 (</a:t>
            </a:r>
            <a:r>
              <a:rPr lang="en-US" sz="1600" dirty="0" err="1" smtClean="0">
                <a:latin typeface="Book Antiqua" pitchFamily="18" charset="0"/>
              </a:rPr>
              <a:t>Danique</a:t>
            </a:r>
            <a:r>
              <a:rPr lang="en-US" sz="1600" dirty="0" smtClean="0">
                <a:latin typeface="Book Antiqua" pitchFamily="18" charset="0"/>
              </a:rPr>
              <a:t>, Eva, Rosanne, Kelly en </a:t>
            </a:r>
            <a:r>
              <a:rPr lang="en-US" sz="1600" dirty="0" err="1" smtClean="0">
                <a:latin typeface="Book Antiqua" pitchFamily="18" charset="0"/>
              </a:rPr>
              <a:t>Lisanne</a:t>
            </a:r>
            <a:r>
              <a:rPr lang="en-US" sz="1600" dirty="0" smtClean="0">
                <a:latin typeface="Book Antiqua" pitchFamily="18" charset="0"/>
              </a:rPr>
              <a:t>)</a:t>
            </a:r>
            <a:r>
              <a:rPr lang="en-US" sz="1600" dirty="0" smtClean="0">
                <a:latin typeface="Book Antiqua" pitchFamily="18" charset="0"/>
              </a:rPr>
              <a:t> – </a:t>
            </a:r>
            <a:r>
              <a:rPr lang="en-US" sz="1600" dirty="0" err="1" smtClean="0">
                <a:latin typeface="Book Antiqua" pitchFamily="18" charset="0"/>
              </a:rPr>
              <a:t>Analyseschema</a:t>
            </a:r>
            <a:r>
              <a:rPr lang="en-US" sz="1600" dirty="0" smtClean="0">
                <a:latin typeface="Book Antiqua" pitchFamily="18" charset="0"/>
              </a:rPr>
              <a:t>: </a:t>
            </a:r>
            <a:r>
              <a:rPr lang="en-US" sz="1600" dirty="0" err="1" smtClean="0">
                <a:latin typeface="Book Antiqua" pitchFamily="18" charset="0"/>
              </a:rPr>
              <a:t>Waarden</a:t>
            </a:r>
            <a:r>
              <a:rPr lang="en-US" sz="1600" dirty="0" smtClean="0">
                <a:latin typeface="Book Antiqua" pitchFamily="18" charset="0"/>
              </a:rPr>
              <a:t> en </a:t>
            </a:r>
            <a:r>
              <a:rPr lang="en-US" sz="1600" dirty="0" err="1" smtClean="0">
                <a:latin typeface="Book Antiqua" pitchFamily="18" charset="0"/>
              </a:rPr>
              <a:t>normen</a:t>
            </a:r>
            <a:endParaRPr lang="en-US" sz="1600" dirty="0" smtClean="0">
              <a:latin typeface="Book Antiqua" pitchFamily="18" charset="0"/>
            </a:endParaRPr>
          </a:p>
          <a:p>
            <a:endParaRPr lang="en-US" sz="1600" dirty="0" smtClean="0">
              <a:latin typeface="Book Antiqua" pitchFamily="18" charset="0"/>
            </a:endParaRPr>
          </a:p>
          <a:p>
            <a:r>
              <a:rPr lang="en-US" sz="1600" dirty="0" err="1" smtClean="0">
                <a:latin typeface="Book Antiqua" pitchFamily="18" charset="0"/>
              </a:rPr>
              <a:t>Groep</a:t>
            </a:r>
            <a:r>
              <a:rPr lang="en-US" sz="1600" dirty="0" smtClean="0">
                <a:latin typeface="Book Antiqua" pitchFamily="18" charset="0"/>
              </a:rPr>
              <a:t> 4 (</a:t>
            </a:r>
            <a:r>
              <a:rPr lang="en-US" sz="1600" dirty="0" err="1" smtClean="0">
                <a:latin typeface="Book Antiqua" pitchFamily="18" charset="0"/>
              </a:rPr>
              <a:t>Esma</a:t>
            </a:r>
            <a:r>
              <a:rPr lang="en-US" sz="1600" dirty="0" smtClean="0">
                <a:latin typeface="Book Antiqua" pitchFamily="18" charset="0"/>
              </a:rPr>
              <a:t>, Lara, Dirk, Luke en </a:t>
            </a:r>
            <a:r>
              <a:rPr lang="en-US" sz="1600" dirty="0" err="1" smtClean="0">
                <a:latin typeface="Book Antiqua" pitchFamily="18" charset="0"/>
              </a:rPr>
              <a:t>Maran</a:t>
            </a:r>
            <a:r>
              <a:rPr lang="en-US" sz="1600" dirty="0" smtClean="0">
                <a:latin typeface="Book Antiqua" pitchFamily="18" charset="0"/>
              </a:rPr>
              <a:t>)</a:t>
            </a:r>
            <a:r>
              <a:rPr lang="en-US" sz="1600" dirty="0" smtClean="0">
                <a:latin typeface="Book Antiqua" pitchFamily="18" charset="0"/>
              </a:rPr>
              <a:t> – </a:t>
            </a:r>
            <a:r>
              <a:rPr lang="en-US" sz="1600" dirty="0" err="1" smtClean="0">
                <a:latin typeface="Book Antiqua" pitchFamily="18" charset="0"/>
              </a:rPr>
              <a:t>Analyseschema</a:t>
            </a:r>
            <a:r>
              <a:rPr lang="en-US" sz="1600" dirty="0" smtClean="0">
                <a:latin typeface="Book Antiqua" pitchFamily="18" charset="0"/>
              </a:rPr>
              <a:t>: </a:t>
            </a:r>
            <a:r>
              <a:rPr lang="en-US" sz="1600" dirty="0" err="1" smtClean="0">
                <a:latin typeface="Book Antiqua" pitchFamily="18" charset="0"/>
              </a:rPr>
              <a:t>Macht</a:t>
            </a:r>
            <a:r>
              <a:rPr lang="en-US" sz="1600" dirty="0" smtClean="0">
                <a:latin typeface="Book Antiqua" pitchFamily="18" charset="0"/>
              </a:rPr>
              <a:t> en </a:t>
            </a:r>
            <a:r>
              <a:rPr lang="en-US" sz="1600" dirty="0" err="1" smtClean="0">
                <a:latin typeface="Book Antiqua" pitchFamily="18" charset="0"/>
              </a:rPr>
              <a:t>machtsmiddelen</a:t>
            </a:r>
            <a:endParaRPr lang="en-US" sz="1600" dirty="0" smtClean="0">
              <a:latin typeface="Book Antiqua" pitchFamily="18" charset="0"/>
            </a:endParaRPr>
          </a:p>
          <a:p>
            <a:endParaRPr lang="en-US" sz="1600" dirty="0" smtClean="0">
              <a:latin typeface="Book Antiqua" pitchFamily="18" charset="0"/>
            </a:endParaRPr>
          </a:p>
          <a:p>
            <a:r>
              <a:rPr lang="en-US" sz="1600" dirty="0" err="1" smtClean="0">
                <a:latin typeface="Book Antiqua" pitchFamily="18" charset="0"/>
              </a:rPr>
              <a:t>Groep</a:t>
            </a:r>
            <a:r>
              <a:rPr lang="en-US" sz="1600" dirty="0" smtClean="0">
                <a:latin typeface="Book Antiqua" pitchFamily="18" charset="0"/>
              </a:rPr>
              <a:t> 5 (</a:t>
            </a:r>
            <a:r>
              <a:rPr lang="en-US" sz="1600" dirty="0" err="1" smtClean="0">
                <a:latin typeface="Book Antiqua" pitchFamily="18" charset="0"/>
              </a:rPr>
              <a:t>Joran</a:t>
            </a:r>
            <a:r>
              <a:rPr lang="en-US" sz="1600" dirty="0" smtClean="0">
                <a:latin typeface="Book Antiqua" pitchFamily="18" charset="0"/>
              </a:rPr>
              <a:t>, Kevin, </a:t>
            </a:r>
            <a:r>
              <a:rPr lang="en-US" sz="1600" dirty="0" err="1" smtClean="0">
                <a:latin typeface="Book Antiqua" pitchFamily="18" charset="0"/>
              </a:rPr>
              <a:t>Jelco</a:t>
            </a:r>
            <a:r>
              <a:rPr lang="en-US" sz="1600" dirty="0" smtClean="0">
                <a:latin typeface="Book Antiqua" pitchFamily="18" charset="0"/>
              </a:rPr>
              <a:t> en Tim)</a:t>
            </a:r>
            <a:r>
              <a:rPr lang="en-US" sz="1600" dirty="0" smtClean="0">
                <a:latin typeface="Book Antiqua" pitchFamily="18" charset="0"/>
              </a:rPr>
              <a:t> – </a:t>
            </a:r>
            <a:r>
              <a:rPr lang="en-US" sz="1600" dirty="0" err="1" smtClean="0">
                <a:latin typeface="Book Antiqua" pitchFamily="18" charset="0"/>
              </a:rPr>
              <a:t>Analyseschema</a:t>
            </a:r>
            <a:r>
              <a:rPr lang="en-US" sz="1600" dirty="0" smtClean="0">
                <a:latin typeface="Book Antiqua" pitchFamily="18" charset="0"/>
              </a:rPr>
              <a:t>: </a:t>
            </a:r>
            <a:r>
              <a:rPr lang="en-US" sz="1600" dirty="0" err="1" smtClean="0">
                <a:latin typeface="Book Antiqua" pitchFamily="18" charset="0"/>
              </a:rPr>
              <a:t>Overheid</a:t>
            </a:r>
            <a:endParaRPr lang="en-US" sz="1600" dirty="0" smtClean="0">
              <a:latin typeface="Book Antiqua" pitchFamily="18" charset="0"/>
            </a:endParaRPr>
          </a:p>
          <a:p>
            <a:endParaRPr lang="en-US" sz="1600" dirty="0" smtClean="0">
              <a:latin typeface="Book Antiqua" pitchFamily="18" charset="0"/>
            </a:endParaRPr>
          </a:p>
          <a:p>
            <a:r>
              <a:rPr lang="en-US" sz="1600" dirty="0" err="1" smtClean="0">
                <a:latin typeface="Book Antiqua" pitchFamily="18" charset="0"/>
              </a:rPr>
              <a:t>Groep</a:t>
            </a:r>
            <a:r>
              <a:rPr lang="en-US" sz="1600" dirty="0" smtClean="0">
                <a:latin typeface="Book Antiqua" pitchFamily="18" charset="0"/>
              </a:rPr>
              <a:t> 6 (Thomas, Max, </a:t>
            </a:r>
            <a:r>
              <a:rPr lang="en-US" sz="1600" dirty="0" err="1" smtClean="0">
                <a:latin typeface="Book Antiqua" pitchFamily="18" charset="0"/>
              </a:rPr>
              <a:t>Jeroen</a:t>
            </a:r>
            <a:r>
              <a:rPr lang="en-US" sz="1600" dirty="0" smtClean="0">
                <a:latin typeface="Book Antiqua" pitchFamily="18" charset="0"/>
              </a:rPr>
              <a:t> en Naomi)</a:t>
            </a:r>
            <a:r>
              <a:rPr lang="en-US" sz="1600" dirty="0" smtClean="0">
                <a:latin typeface="Book Antiqua" pitchFamily="18" charset="0"/>
              </a:rPr>
              <a:t> – </a:t>
            </a:r>
            <a:r>
              <a:rPr lang="en-US" sz="1600" dirty="0" err="1" smtClean="0">
                <a:latin typeface="Book Antiqua" pitchFamily="18" charset="0"/>
              </a:rPr>
              <a:t>Analyseschema</a:t>
            </a:r>
            <a:r>
              <a:rPr lang="en-US" sz="1600" dirty="0" smtClean="0">
                <a:latin typeface="Book Antiqua" pitchFamily="18" charset="0"/>
              </a:rPr>
              <a:t>: </a:t>
            </a:r>
            <a:r>
              <a:rPr lang="en-US" sz="1600" dirty="0" err="1" smtClean="0">
                <a:latin typeface="Book Antiqua" pitchFamily="18" charset="0"/>
              </a:rPr>
              <a:t>Oplossingen</a:t>
            </a:r>
            <a:endParaRPr lang="en-US" sz="1600" dirty="0" smtClean="0">
              <a:latin typeface="Book Antiqua" pitchFamily="18" charset="0"/>
            </a:endParaRPr>
          </a:p>
          <a:p>
            <a:endParaRPr lang="en-US" sz="1600" dirty="0" smtClean="0">
              <a:latin typeface="Book Antiqua" pitchFamily="18" charset="0"/>
            </a:endParaRPr>
          </a:p>
          <a:p>
            <a:r>
              <a:rPr lang="en-US" sz="1600" dirty="0" err="1" smtClean="0">
                <a:latin typeface="Book Antiqua" pitchFamily="18" charset="0"/>
              </a:rPr>
              <a:t>Groep</a:t>
            </a:r>
            <a:r>
              <a:rPr lang="en-US" sz="1600" dirty="0" smtClean="0">
                <a:latin typeface="Book Antiqua" pitchFamily="18" charset="0"/>
              </a:rPr>
              <a:t> 7 (Pinar, </a:t>
            </a:r>
            <a:r>
              <a:rPr lang="en-US" sz="1600" dirty="0" err="1" smtClean="0">
                <a:latin typeface="Book Antiqua" pitchFamily="18" charset="0"/>
              </a:rPr>
              <a:t>Hatice</a:t>
            </a:r>
            <a:r>
              <a:rPr lang="en-US" sz="1600" dirty="0" smtClean="0">
                <a:latin typeface="Book Antiqua" pitchFamily="18" charset="0"/>
              </a:rPr>
              <a:t>, Lisa en </a:t>
            </a:r>
            <a:r>
              <a:rPr lang="en-US" sz="1600" dirty="0" err="1" smtClean="0">
                <a:latin typeface="Book Antiqua" pitchFamily="18" charset="0"/>
              </a:rPr>
              <a:t>Linsey</a:t>
            </a:r>
            <a:r>
              <a:rPr lang="en-US" sz="1600" dirty="0" smtClean="0">
                <a:latin typeface="Book Antiqua" pitchFamily="18" charset="0"/>
              </a:rPr>
              <a:t>)</a:t>
            </a:r>
            <a:r>
              <a:rPr lang="en-US" sz="1600" dirty="0" smtClean="0">
                <a:latin typeface="Book Antiqua" pitchFamily="18" charset="0"/>
              </a:rPr>
              <a:t> – </a:t>
            </a:r>
            <a:r>
              <a:rPr lang="en-US" sz="1600" dirty="0" err="1" smtClean="0">
                <a:latin typeface="Book Antiqua" pitchFamily="18" charset="0"/>
              </a:rPr>
              <a:t>Analyseschema</a:t>
            </a:r>
            <a:r>
              <a:rPr lang="en-US" sz="1600" dirty="0" smtClean="0">
                <a:latin typeface="Book Antiqua" pitchFamily="18" charset="0"/>
              </a:rPr>
              <a:t>: </a:t>
            </a:r>
            <a:r>
              <a:rPr lang="en-US" sz="1600" dirty="0" err="1" smtClean="0">
                <a:latin typeface="Book Antiqua" pitchFamily="18" charset="0"/>
              </a:rPr>
              <a:t>Mening</a:t>
            </a:r>
            <a:endParaRPr lang="en-US" sz="1600" dirty="0" smtClean="0">
              <a:latin typeface="Book Antiqua" pitchFamily="18" charset="0"/>
            </a:endParaRPr>
          </a:p>
          <a:p>
            <a:endParaRPr lang="en-US" sz="1600" dirty="0" smtClean="0">
              <a:latin typeface="Book Antiqua" pitchFamily="18" charset="0"/>
            </a:endParaRPr>
          </a:p>
          <a:p>
            <a:endParaRPr lang="en-US" sz="1600" dirty="0" smtClean="0">
              <a:latin typeface="Book Antiqua" pitchFamily="18" charset="0"/>
            </a:endParaRPr>
          </a:p>
          <a:p>
            <a:endParaRPr lang="en-US" sz="16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238</Words>
  <Application>Microsoft Office PowerPoint</Application>
  <PresentationFormat>On-screen Show (4:3)</PresentationFormat>
  <Paragraphs>35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Tilburg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WinXP user</dc:creator>
  <cp:lastModifiedBy>WinXP user</cp:lastModifiedBy>
  <cp:revision>2</cp:revision>
  <dcterms:created xsi:type="dcterms:W3CDTF">2010-09-19T11:27:15Z</dcterms:created>
  <dcterms:modified xsi:type="dcterms:W3CDTF">2010-09-19T11:44:36Z</dcterms:modified>
</cp:coreProperties>
</file>